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ng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6-26T14:35:10.733" idx="1">
    <p:pos x="6000" y="0"/>
    <p:text>No need for detail
Explain that simple LabVIEW programs were translated to Python &amp; C and runtime was tested
Discovered that C runs fast than Python across the board
Explanation being that Python is a wrapper for C
Q: Why not test LabVIEW runtime 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6-26T14:40:41.757" idx="2">
    <p:pos x="6000" y="0"/>
    <p:text>Explain that Red Pitaya noise variance &lt;&lt; homodyne detector variance by 100 times
Sufficiently negligible
Q: NI Analog Input noise ?
A: Because Red Pitaya noise is negligible, it is not necessary to test NI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6-27T14:04:25.943" idx="3">
    <p:pos x="6000" y="0"/>
    <p:text>OUPS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654123fd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654123fd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1ffea0bd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1ffea0bd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1ffea0b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1ffea0b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654123fd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654123fd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1ffea0bd3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1ffea0bd3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1ffea0bd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1ffea0bd3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7cbcda840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7cbcda840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7cbcda84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7cbcda84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7cbcda84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7cbcda84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e81ad1a37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e81ad1a37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11ffea0bd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11ffea0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81ad1a37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81ad1a37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81ad1a37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81ad1a37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81ad1a37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81ad1a37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81ad1a37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e81ad1a37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81ad1a37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e81ad1a37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869f92e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869f92e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7cbcda8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7cbcda84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e7cbcda84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e7cbcda84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7cbcda84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7cbcda840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e7cbcda84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e7cbcda84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1ffea0b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1ffea0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e7cbcda840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e7cbcda840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e7cbcda84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e7cbcda84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7cbcda84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e7cbcda84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7cbcda840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e7cbcda840_1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7cbcda840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e7cbcda840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80f7871f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e80f7871f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e80f7871f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e80f7871f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63d19a41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63d19a41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1ffea0bd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1ffea0bd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1ffea0bd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1ffea0bd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1ffea0bd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1ffea0bd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654123fd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654123fd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1ffea0bd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1ffea0bd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057525"/>
            <a:ext cx="8520600" cy="21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Software &amp; Hardware Migration</a:t>
            </a:r>
            <a:endParaRPr sz="3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for Analog &amp; Digital I/O</a:t>
            </a:r>
            <a:endParaRPr sz="3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in Rydberg-Assisted </a:t>
            </a:r>
            <a:endParaRPr sz="3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Quantum Engineering of Light Experiment</a:t>
            </a:r>
            <a:endParaRPr sz="35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78675"/>
            <a:ext cx="85206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Ningshun C</a:t>
            </a:r>
            <a:r>
              <a:rPr lang="en" sz="2000"/>
              <a:t>HEN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Supervised By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Alexei O</a:t>
            </a:r>
            <a:r>
              <a:rPr lang="en" sz="1200"/>
              <a:t>URJOUMTSEV</a:t>
            </a:r>
            <a:r>
              <a:rPr lang="en" sz="1500"/>
              <a:t> &amp; Sébastien G</a:t>
            </a:r>
            <a:r>
              <a:rPr lang="en" sz="1200"/>
              <a:t>ARCIA</a:t>
            </a:r>
            <a:endParaRPr sz="1200"/>
          </a:p>
        </p:txBody>
      </p:sp>
      <p:grpSp>
        <p:nvGrpSpPr>
          <p:cNvPr id="56" name="Google Shape;56;p13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 PXI-6713 Analog Output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16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NI-DAQmx instrument driver</a:t>
            </a:r>
            <a:endParaRPr sz="18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Translation from LabVIEW to Python &amp; C</a:t>
            </a:r>
            <a:endParaRPr sz="2000">
              <a:solidFill>
                <a:srgbClr val="000000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OnDemand, </a:t>
            </a:r>
            <a:r>
              <a:rPr lang="en" sz="1600">
                <a:solidFill>
                  <a:srgbClr val="000000"/>
                </a:solidFill>
              </a:rPr>
              <a:t>Finite</a:t>
            </a:r>
            <a:endParaRPr sz="16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Runtime tests :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000" y="2103550"/>
            <a:ext cx="6212275" cy="197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2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154" name="Google Shape;154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 6581 Digital I/O &amp; NI 5761 Analog Input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397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“Smart” modules with FPGAs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Proprietary bottleneck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Replace modules completely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4127" y="1005388"/>
            <a:ext cx="4325875" cy="3334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3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164" name="Google Shape;164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ctrTitle"/>
          </p:nvPr>
        </p:nvSpPr>
        <p:spPr>
          <a:xfrm>
            <a:off x="311700" y="1287600"/>
            <a:ext cx="8520600" cy="21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Replacing NI FPGA Modules</a:t>
            </a:r>
            <a:endParaRPr sz="3500"/>
          </a:p>
        </p:txBody>
      </p:sp>
      <p:grpSp>
        <p:nvGrpSpPr>
          <p:cNvPr id="171" name="Google Shape;171;p24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172" name="Google Shape;17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Digilent Cmod A7-35T as Digital I/O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5944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48 pins built around Xilinx Artix 7 FPGA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clock source, SRAM, basic I/O, etc</a:t>
            </a: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Already used for some experimental control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Can functionally replace a fraction of digital I/O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More effort is needed</a:t>
            </a: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Intro to FPGAs &amp; HDLs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t="8032" b="8292"/>
          <a:stretch/>
        </p:blipFill>
        <p:spPr>
          <a:xfrm>
            <a:off x="6039948" y="593600"/>
            <a:ext cx="2792351" cy="13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4">
            <a:alphaModFix/>
          </a:blip>
          <a:srcRect t="1408" b="1418"/>
          <a:stretch/>
        </p:blipFill>
        <p:spPr>
          <a:xfrm>
            <a:off x="3859350" y="2949775"/>
            <a:ext cx="4972948" cy="131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25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183" name="Google Shape;18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Pitaya STEMlab 125-14 as Analog Input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3904800" cy="3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Single-board computer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Xilinx SoC (CPU, FPGA)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125 MS/s I/O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14-bit ADC &amp; DAC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ethernet, etc</a:t>
            </a: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Default applications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Alternative for lab equipments</a:t>
            </a: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Data acquisition device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Sufficient memory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Noise limits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Discontinuous acquisition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l="17589" t="5958" r="13940" b="4707"/>
          <a:stretch/>
        </p:blipFill>
        <p:spPr>
          <a:xfrm>
            <a:off x="4127150" y="1195050"/>
            <a:ext cx="1888251" cy="162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897" y="1095200"/>
            <a:ext cx="2749454" cy="179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5">
            <a:alphaModFix/>
          </a:blip>
          <a:srcRect t="386" b="396"/>
          <a:stretch/>
        </p:blipFill>
        <p:spPr>
          <a:xfrm>
            <a:off x="4127150" y="2995375"/>
            <a:ext cx="4705152" cy="1344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6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195" name="Google Shape;19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Data Acquisition</a:t>
            </a:r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NI 5761 Analog Input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4 channels</a:t>
            </a:r>
            <a:r>
              <a:rPr lang="en" sz="1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· </a:t>
            </a:r>
            <a:r>
              <a:rPr lang="en" sz="1600" b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250 MHz</a:t>
            </a:r>
            <a:r>
              <a:rPr lang="en" sz="1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· 2 bytes/Sample · 10 μs/loop · 100 loops = 2 MB</a:t>
            </a:r>
            <a:endParaRPr sz="16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Red Pitaya</a:t>
            </a:r>
            <a:endParaRPr sz="20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 channels</a:t>
            </a:r>
            <a:r>
              <a:rPr lang="en" sz="1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· </a:t>
            </a:r>
            <a:r>
              <a:rPr lang="en" sz="1600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120 MHz</a:t>
            </a:r>
            <a:r>
              <a:rPr lang="en" sz="16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· 2 bytes/Sample · 10 μs/loop · 100 loops = 0.5 MB</a:t>
            </a:r>
            <a:endParaRPr sz="16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Repeat every 130 ms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l="1992" t="2400" r="1732" b="3473"/>
          <a:stretch/>
        </p:blipFill>
        <p:spPr>
          <a:xfrm>
            <a:off x="2384887" y="3046475"/>
            <a:ext cx="4374225" cy="201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" name="Google Shape;204;p27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205" name="Google Shape;20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Pitaya: Input Data Memory Storage &amp; Extension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512 MB on-board RAM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Methods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Lock-in+PID with Oscilloscope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Data Streaming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Deep Memory Acquisition (DMA)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213" name="Google Shape;213;p28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214" name="Google Shape;214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p28"/>
          <p:cNvPicPr preferRelativeResize="0"/>
          <p:nvPr/>
        </p:nvPicPr>
        <p:blipFill rotWithShape="1">
          <a:blip r:embed="rId5">
            <a:alphaModFix/>
          </a:blip>
          <a:srcRect t="119" b="119"/>
          <a:stretch/>
        </p:blipFill>
        <p:spPr>
          <a:xfrm>
            <a:off x="4800375" y="870950"/>
            <a:ext cx="3676950" cy="362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Memory Acquisition (DMA)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Variable ADC buffer RAM</a:t>
            </a:r>
            <a:endParaRPr sz="2000">
              <a:solidFill>
                <a:srgbClr val="000000"/>
              </a:solidFill>
            </a:endParaRPr>
          </a:p>
          <a:p>
            <a:pPr marL="914400" lvl="1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600">
                <a:solidFill>
                  <a:schemeClr val="dk1"/>
                </a:solidFill>
              </a:rPr>
              <a:t>Default : 2 MB</a:t>
            </a:r>
            <a:endParaRPr sz="1600">
              <a:solidFill>
                <a:schemeClr val="dk1"/>
              </a:solidFill>
            </a:endParaRPr>
          </a:p>
          <a:p>
            <a:pPr marL="914400" lvl="1" indent="-3048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600">
                <a:solidFill>
                  <a:schemeClr val="dk1"/>
                </a:solidFill>
              </a:rPr>
              <a:t>Max recommended : 412 MB</a:t>
            </a:r>
            <a:endParaRPr sz="12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125 MS/s @ 32-bit resolution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RAM reconfiguration &amp; rebuild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rgbClr val="0000FF"/>
                </a:solidFill>
              </a:rPr>
              <a:t>2 MB</a:t>
            </a:r>
            <a:r>
              <a:rPr lang="en" sz="1600">
                <a:solidFill>
                  <a:schemeClr val="dk1"/>
                </a:solidFill>
              </a:rPr>
              <a:t> → </a:t>
            </a:r>
            <a:r>
              <a:rPr lang="en" sz="1600">
                <a:solidFill>
                  <a:srgbClr val="FF0000"/>
                </a:solidFill>
              </a:rPr>
              <a:t>4 MB</a:t>
            </a:r>
            <a:endParaRPr sz="1600">
              <a:solidFill>
                <a:srgbClr val="FF0000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Remote ~ SCPI (Python / MATLAB)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On-board ~ API (Python / C)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Successful test acquisitions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223" name="Google Shape;223;p29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224" name="Google Shape;224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175" y="1052375"/>
            <a:ext cx="4383124" cy="10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Homodyne Detection System with Red Pitaya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" name="Google Shape;232;p30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233" name="Google Shape;23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61" y="1355486"/>
            <a:ext cx="7470475" cy="24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Homodyne Detection System with Red Pitaya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31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242" name="Google Shape;24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31"/>
          <p:cNvSpPr txBox="1"/>
          <p:nvPr/>
        </p:nvSpPr>
        <p:spPr>
          <a:xfrm>
            <a:off x="311700" y="712925"/>
            <a:ext cx="38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dk1"/>
                </a:solidFill>
              </a:rPr>
              <a:t>Noise</a:t>
            </a:r>
            <a:endParaRPr sz="2000" b="1" i="1">
              <a:solidFill>
                <a:schemeClr val="dk1"/>
              </a:solidFill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761" y="1355486"/>
            <a:ext cx="7470475" cy="24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6">
            <a:alphaModFix/>
          </a:blip>
          <a:srcRect l="-4441" t="-26196" r="-3889" b="-22479"/>
          <a:stretch/>
        </p:blipFill>
        <p:spPr>
          <a:xfrm>
            <a:off x="3514475" y="4149750"/>
            <a:ext cx="2115074" cy="46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47" name="Google Shape;247;p31"/>
          <p:cNvCxnSpPr/>
          <p:nvPr/>
        </p:nvCxnSpPr>
        <p:spPr>
          <a:xfrm>
            <a:off x="2769575" y="3582875"/>
            <a:ext cx="846600" cy="761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8" name="Google Shape;248;p31"/>
          <p:cNvCxnSpPr/>
          <p:nvPr/>
        </p:nvCxnSpPr>
        <p:spPr>
          <a:xfrm flipH="1">
            <a:off x="4362025" y="2732950"/>
            <a:ext cx="246600" cy="1567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9" name="Google Shape;249;p31"/>
          <p:cNvCxnSpPr/>
          <p:nvPr/>
        </p:nvCxnSpPr>
        <p:spPr>
          <a:xfrm flipH="1">
            <a:off x="5355875" y="2945425"/>
            <a:ext cx="1846500" cy="136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175" y="417562"/>
            <a:ext cx="4055398" cy="8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body" idx="4294967295"/>
          </p:nvPr>
        </p:nvSpPr>
        <p:spPr>
          <a:xfrm>
            <a:off x="311700" y="1448975"/>
            <a:ext cx="3815400" cy="27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Quantum Photonics group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One principal investigator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One CNRS researcher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Two Doctoral students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Two Master 2 interns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One Master 1 intern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500" y="267313"/>
            <a:ext cx="1181675" cy="11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t="32500"/>
          <a:stretch/>
        </p:blipFill>
        <p:spPr>
          <a:xfrm>
            <a:off x="4048975" y="1763901"/>
            <a:ext cx="4719227" cy="2426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" name="Google Shape;67;p14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68" name="Google Shape;68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625" y="1421372"/>
            <a:ext cx="3265951" cy="261212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Homodyne Detection System with Red Pitaya</a:t>
            </a:r>
            <a:endParaRPr/>
          </a:p>
        </p:txBody>
      </p:sp>
      <p:grpSp>
        <p:nvGrpSpPr>
          <p:cNvPr id="256" name="Google Shape;256;p32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257" name="Google Shape;25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32"/>
          <p:cNvSpPr txBox="1"/>
          <p:nvPr/>
        </p:nvSpPr>
        <p:spPr>
          <a:xfrm>
            <a:off x="1146025" y="1726175"/>
            <a:ext cx="1627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homodyne</a:t>
            </a:r>
            <a:endParaRPr sz="20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detector</a:t>
            </a:r>
            <a:endParaRPr sz="2000" b="1">
              <a:solidFill>
                <a:schemeClr val="lt1"/>
              </a:solidFill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 rotWithShape="1">
          <a:blip r:embed="rId6">
            <a:alphaModFix/>
          </a:blip>
          <a:srcRect l="-4441" t="-26196" r="-3889" b="-22479"/>
          <a:stretch/>
        </p:blipFill>
        <p:spPr>
          <a:xfrm>
            <a:off x="3514475" y="4149750"/>
            <a:ext cx="2115074" cy="460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4450" y="1421401"/>
            <a:ext cx="3265951" cy="261209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5731650" y="3540900"/>
            <a:ext cx="1836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50 Ω resistor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311700" y="712925"/>
            <a:ext cx="38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dk1"/>
                </a:solidFill>
              </a:rPr>
              <a:t>Electronic Noise</a:t>
            </a:r>
            <a:endParaRPr sz="2000" b="1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Pitaya: Intrinsic Electronic Noise</a:t>
            </a:r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270" name="Google Shape;27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2" name="Google Shape;27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7575" y="1371175"/>
            <a:ext cx="3801783" cy="2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104" y="1371187"/>
            <a:ext cx="3698532" cy="27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6765450" y="633525"/>
            <a:ext cx="1713900" cy="492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N = 524,288</a:t>
            </a:r>
            <a:endParaRPr sz="20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Homodyne Detection System</a:t>
            </a:r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281" name="Google Shape;281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3" name="Google Shape;283;p34"/>
          <p:cNvSpPr txBox="1"/>
          <p:nvPr/>
        </p:nvSpPr>
        <p:spPr>
          <a:xfrm>
            <a:off x="311700" y="712925"/>
            <a:ext cx="38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dk1"/>
                </a:solidFill>
              </a:rPr>
              <a:t>Electronic Noise</a:t>
            </a:r>
            <a:endParaRPr sz="2000" b="1" i="1">
              <a:solidFill>
                <a:schemeClr val="dk1"/>
              </a:solidFill>
            </a:endParaRPr>
          </a:p>
        </p:txBody>
      </p:sp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600" y="1401688"/>
            <a:ext cx="3655899" cy="264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4450" y="1401688"/>
            <a:ext cx="3657600" cy="26449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 txBox="1"/>
          <p:nvPr/>
        </p:nvSpPr>
        <p:spPr>
          <a:xfrm>
            <a:off x="2342400" y="4132550"/>
            <a:ext cx="4459200" cy="800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σ</a:t>
            </a:r>
            <a:r>
              <a:rPr lang="en" sz="1600" baseline="-25000">
                <a:solidFill>
                  <a:schemeClr val="dk1"/>
                </a:solidFill>
              </a:rPr>
              <a:t>HDN</a:t>
            </a:r>
            <a:r>
              <a:rPr lang="en" sz="1600" baseline="30000">
                <a:solidFill>
                  <a:schemeClr val="dk1"/>
                </a:solidFill>
              </a:rPr>
              <a:t>2</a:t>
            </a:r>
            <a:r>
              <a:rPr lang="en" sz="1600">
                <a:solidFill>
                  <a:schemeClr val="dk1"/>
                </a:solidFill>
              </a:rPr>
              <a:t> + </a:t>
            </a:r>
            <a:r>
              <a:rPr lang="en" sz="1600" i="1">
                <a:solidFill>
                  <a:schemeClr val="dk1"/>
                </a:solidFill>
              </a:rPr>
              <a:t>σ</a:t>
            </a:r>
            <a:r>
              <a:rPr lang="en" sz="1600" baseline="-25000">
                <a:solidFill>
                  <a:schemeClr val="dk1"/>
                </a:solidFill>
              </a:rPr>
              <a:t>RPN</a:t>
            </a:r>
            <a:r>
              <a:rPr lang="en" sz="1600" baseline="30000">
                <a:solidFill>
                  <a:schemeClr val="dk1"/>
                </a:solidFill>
              </a:rPr>
              <a:t>2 </a:t>
            </a:r>
            <a:r>
              <a:rPr lang="en" sz="1600">
                <a:solidFill>
                  <a:schemeClr val="dk1"/>
                </a:solidFill>
              </a:rPr>
              <a:t>= (5.31 mV)</a:t>
            </a:r>
            <a:r>
              <a:rPr lang="en" sz="1600" baseline="30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σ</a:t>
            </a:r>
            <a:r>
              <a:rPr lang="en" sz="1600" baseline="-25000">
                <a:solidFill>
                  <a:schemeClr val="dk1"/>
                </a:solidFill>
              </a:rPr>
              <a:t>HDN</a:t>
            </a:r>
            <a:r>
              <a:rPr lang="en" sz="1600">
                <a:solidFill>
                  <a:schemeClr val="dk1"/>
                </a:solidFill>
              </a:rPr>
              <a:t> = 27.88 (mV)</a:t>
            </a:r>
            <a:r>
              <a:rPr lang="en" sz="1600" baseline="30000">
                <a:solidFill>
                  <a:schemeClr val="dk1"/>
                </a:solidFill>
              </a:rPr>
              <a:t>2</a:t>
            </a:r>
            <a:r>
              <a:rPr lang="en" sz="1600">
                <a:solidFill>
                  <a:schemeClr val="dk1"/>
                </a:solidFill>
              </a:rPr>
              <a:t>   &gt;&gt;   </a:t>
            </a:r>
            <a:r>
              <a:rPr lang="en" sz="1600" i="1">
                <a:solidFill>
                  <a:schemeClr val="dk1"/>
                </a:solidFill>
              </a:rPr>
              <a:t>σ</a:t>
            </a:r>
            <a:r>
              <a:rPr lang="en" sz="1600" baseline="-25000">
                <a:solidFill>
                  <a:schemeClr val="dk1"/>
                </a:solidFill>
              </a:rPr>
              <a:t>RPN</a:t>
            </a:r>
            <a:r>
              <a:rPr lang="en" sz="1600" baseline="30000">
                <a:solidFill>
                  <a:schemeClr val="dk1"/>
                </a:solidFill>
              </a:rPr>
              <a:t>2</a:t>
            </a:r>
            <a:r>
              <a:rPr lang="en" sz="1600">
                <a:solidFill>
                  <a:schemeClr val="dk1"/>
                </a:solidFill>
              </a:rPr>
              <a:t> = 0.29 (mV)</a:t>
            </a:r>
            <a:r>
              <a:rPr lang="en" sz="1600" baseline="30000">
                <a:solidFill>
                  <a:schemeClr val="dk1"/>
                </a:solidFill>
              </a:rPr>
              <a:t>2</a:t>
            </a:r>
            <a:endParaRPr sz="1600" baseline="30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Homodyne Detection System</a:t>
            </a:r>
            <a:endParaRPr/>
          </a:p>
        </p:txBody>
      </p:sp>
      <p:grpSp>
        <p:nvGrpSpPr>
          <p:cNvPr id="292" name="Google Shape;292;p35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293" name="Google Shape;293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35"/>
          <p:cNvSpPr txBox="1"/>
          <p:nvPr/>
        </p:nvSpPr>
        <p:spPr>
          <a:xfrm>
            <a:off x="311700" y="712925"/>
            <a:ext cx="380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dk1"/>
                </a:solidFill>
              </a:rPr>
              <a:t>Electronic Noise: Bits</a:t>
            </a:r>
            <a:endParaRPr sz="2000" b="1" i="1">
              <a:solidFill>
                <a:schemeClr val="dk1"/>
              </a:solidFill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650" y="1399032"/>
            <a:ext cx="3657600" cy="2620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1144" y="1399032"/>
            <a:ext cx="3657600" cy="2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3" name="Google Shape;303;p3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Analog output w. </a:t>
            </a:r>
            <a:r>
              <a:rPr lang="en" sz="2000">
                <a:solidFill>
                  <a:srgbClr val="6AA84F"/>
                </a:solidFill>
              </a:rPr>
              <a:t>Python / C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Digital I/O w. </a:t>
            </a:r>
            <a:r>
              <a:rPr lang="en" sz="2000">
                <a:solidFill>
                  <a:srgbClr val="6AA84F"/>
                </a:solidFill>
              </a:rPr>
              <a:t>Digilent Cmod A7-35T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Analog input w. </a:t>
            </a:r>
            <a:r>
              <a:rPr lang="en" sz="2000">
                <a:solidFill>
                  <a:srgbClr val="FF0000"/>
                </a:solidFill>
              </a:rPr>
              <a:t>Red Pitaya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Noise distribution (bitwise resolution)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Discontinuous acquisition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 l="1992" t="2400" r="1732" b="3473"/>
          <a:stretch/>
        </p:blipFill>
        <p:spPr>
          <a:xfrm>
            <a:off x="3909100" y="2788075"/>
            <a:ext cx="4545399" cy="209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6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06" name="Google Shape;306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>
            <a:spLocks noGrp="1"/>
          </p:cNvSpPr>
          <p:nvPr>
            <p:ph type="ctrTitle"/>
          </p:nvPr>
        </p:nvSpPr>
        <p:spPr>
          <a:xfrm>
            <a:off x="311700" y="1287600"/>
            <a:ext cx="8520600" cy="21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Annex</a:t>
            </a:r>
            <a:endParaRPr sz="3500"/>
          </a:p>
        </p:txBody>
      </p:sp>
      <p:grpSp>
        <p:nvGrpSpPr>
          <p:cNvPr id="313" name="Google Shape;313;p37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14" name="Google Shape;314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Lock-in+PID with Oscilloscope Application</a:t>
            </a:r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Maintains intensity of probe beam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1 IP core dedicated</a:t>
            </a:r>
            <a:endParaRPr sz="2000">
              <a:solidFill>
                <a:schemeClr val="dk1"/>
              </a:solidFill>
            </a:endParaRPr>
          </a:p>
          <a:p>
            <a:pPr marL="8001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16</a:t>
            </a:r>
            <a:r>
              <a:rPr lang="en" sz="1600" baseline="30000">
                <a:solidFill>
                  <a:schemeClr val="dk1"/>
                </a:solidFill>
              </a:rPr>
              <a:t>5</a:t>
            </a:r>
            <a:r>
              <a:rPr lang="en" sz="1600">
                <a:solidFill>
                  <a:schemeClr val="dk1"/>
                </a:solidFill>
              </a:rPr>
              <a:t> bytes ~ 1 MB</a:t>
            </a:r>
            <a:endParaRPr sz="1600">
              <a:solidFill>
                <a:schemeClr val="dk1"/>
              </a:solidFill>
            </a:endParaRPr>
          </a:p>
          <a:p>
            <a:pPr marL="8001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Channel A: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0x401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10000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Channel B: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0x401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20000</a:t>
            </a:r>
            <a:endParaRPr sz="16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2" name="Google Shape;322;p38"/>
          <p:cNvPicPr preferRelativeResize="0"/>
          <p:nvPr/>
        </p:nvPicPr>
        <p:blipFill rotWithShape="1">
          <a:blip r:embed="rId3">
            <a:alphaModFix/>
          </a:blip>
          <a:srcRect r="28525"/>
          <a:stretch/>
        </p:blipFill>
        <p:spPr>
          <a:xfrm>
            <a:off x="611200" y="2750925"/>
            <a:ext cx="3521429" cy="18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 rotWithShape="1">
          <a:blip r:embed="rId4">
            <a:alphaModFix/>
          </a:blip>
          <a:srcRect l="3200" r="2956"/>
          <a:stretch/>
        </p:blipFill>
        <p:spPr>
          <a:xfrm>
            <a:off x="4132625" y="1814250"/>
            <a:ext cx="4699676" cy="27738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38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25" name="Google Shape;325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Methodology</a:t>
            </a:r>
            <a:endParaRPr i="1"/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Hardware modification</a:t>
            </a:r>
            <a:endParaRPr sz="1600">
              <a:solidFill>
                <a:schemeClr val="dk1"/>
              </a:solidFill>
            </a:endParaRPr>
          </a:p>
          <a:p>
            <a:pPr marL="8001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4-byte </a:t>
            </a:r>
            <a:r>
              <a:rPr lang="en" sz="1600">
                <a:solidFill>
                  <a:srgbClr val="FF0000"/>
                </a:solidFill>
              </a:rPr>
              <a:t>single-channel</a:t>
            </a:r>
            <a:r>
              <a:rPr lang="en" sz="1600">
                <a:solidFill>
                  <a:schemeClr val="dk1"/>
                </a:solidFill>
              </a:rPr>
              <a:t> → </a:t>
            </a:r>
            <a:r>
              <a:rPr lang="en" sz="1600">
                <a:solidFill>
                  <a:srgbClr val="0000FF"/>
                </a:solidFill>
              </a:rPr>
              <a:t>dual-channel</a:t>
            </a:r>
            <a:r>
              <a:rPr lang="en" sz="1600">
                <a:solidFill>
                  <a:schemeClr val="dk1"/>
                </a:solidFill>
              </a:rPr>
              <a:t> storage</a:t>
            </a:r>
            <a:endParaRPr sz="1600">
              <a:solidFill>
                <a:schemeClr val="dk1"/>
              </a:solidFill>
            </a:endParaRPr>
          </a:p>
          <a:p>
            <a:pPr marL="114300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rgbClr val="FF0000"/>
                </a:solidFill>
              </a:rPr>
              <a:t>4-byte </a:t>
            </a:r>
            <a:r>
              <a:rPr lang="en" sz="1600">
                <a:solidFill>
                  <a:schemeClr val="dk1"/>
                </a:solidFill>
              </a:rPr>
              <a:t>→ </a:t>
            </a:r>
            <a:r>
              <a:rPr lang="en" sz="1600">
                <a:solidFill>
                  <a:srgbClr val="0000FF"/>
                </a:solidFill>
              </a:rPr>
              <a:t>2-byte</a:t>
            </a:r>
            <a:r>
              <a:rPr lang="en" sz="1600">
                <a:solidFill>
                  <a:schemeClr val="dk1"/>
                </a:solidFill>
              </a:rPr>
              <a:t> per sample</a:t>
            </a:r>
            <a:endParaRPr sz="1600">
              <a:solidFill>
                <a:schemeClr val="dk1"/>
              </a:solidFill>
            </a:endParaRPr>
          </a:p>
          <a:p>
            <a:pPr marL="114300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rgbClr val="FF0000"/>
                </a:solidFill>
              </a:rPr>
              <a:t>16,384</a:t>
            </a:r>
            <a:r>
              <a:rPr lang="en" sz="1600">
                <a:solidFill>
                  <a:schemeClr val="dk1"/>
                </a:solidFill>
              </a:rPr>
              <a:t> → </a:t>
            </a:r>
            <a:r>
              <a:rPr lang="en" sz="1600">
                <a:solidFill>
                  <a:srgbClr val="0000FF"/>
                </a:solidFill>
              </a:rPr>
              <a:t>131,072</a:t>
            </a:r>
            <a:r>
              <a:rPr lang="en" sz="1600">
                <a:solidFill>
                  <a:schemeClr val="dk1"/>
                </a:solidFill>
              </a:rPr>
              <a:t> samples</a:t>
            </a:r>
            <a:endParaRPr sz="1600">
              <a:solidFill>
                <a:schemeClr val="dk1"/>
              </a:solidFill>
            </a:endParaRPr>
          </a:p>
          <a:p>
            <a:pPr marL="8001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Per channel (8x more samples)</a:t>
            </a:r>
            <a:endParaRPr sz="1600">
              <a:solidFill>
                <a:schemeClr val="dk1"/>
              </a:solidFill>
            </a:endParaRPr>
          </a:p>
          <a:p>
            <a:pPr marL="114300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0x401</a:t>
            </a:r>
            <a:r>
              <a:rPr lang="en" sz="16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2FFFF</a:t>
            </a:r>
            <a:r>
              <a:rPr lang="en" sz="1600">
                <a:solidFill>
                  <a:srgbClr val="FF0000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→ 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0x401</a:t>
            </a:r>
            <a:r>
              <a:rPr lang="en" sz="1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8FFFF</a:t>
            </a:r>
            <a:endParaRPr sz="1600">
              <a:solidFill>
                <a:srgbClr val="FF0000"/>
              </a:solidFill>
            </a:endParaRPr>
          </a:p>
          <a:p>
            <a:pPr marL="114300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rgbClr val="FF0000"/>
                </a:solidFill>
              </a:rPr>
              <a:t>16</a:t>
            </a:r>
            <a:r>
              <a:rPr lang="en" sz="1600" baseline="30000">
                <a:solidFill>
                  <a:srgbClr val="FF0000"/>
                </a:solidFill>
              </a:rPr>
              <a:t>4</a:t>
            </a:r>
            <a:r>
              <a:rPr lang="en" sz="1600">
                <a:solidFill>
                  <a:srgbClr val="FF0000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→ </a:t>
            </a:r>
            <a:r>
              <a:rPr lang="en" sz="1600">
                <a:solidFill>
                  <a:srgbClr val="0000FF"/>
                </a:solidFill>
              </a:rPr>
              <a:t>8 * 16</a:t>
            </a:r>
            <a:r>
              <a:rPr lang="en" sz="1600" baseline="30000">
                <a:solidFill>
                  <a:srgbClr val="0000FF"/>
                </a:solidFill>
              </a:rPr>
              <a:t>4</a:t>
            </a:r>
            <a:r>
              <a:rPr lang="en" sz="1600">
                <a:solidFill>
                  <a:schemeClr val="dk1"/>
                </a:solidFill>
              </a:rPr>
              <a:t> bytes</a:t>
            </a:r>
            <a:endParaRPr sz="1600">
              <a:solidFill>
                <a:srgbClr val="FF0000"/>
              </a:solidFill>
            </a:endParaRPr>
          </a:p>
          <a:p>
            <a:pPr marL="1143000" lvl="2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lang="en" sz="1600">
                <a:solidFill>
                  <a:srgbClr val="FF0000"/>
                </a:solidFill>
              </a:rPr>
              <a:t>65 KB</a:t>
            </a:r>
            <a:r>
              <a:rPr lang="en" sz="1600">
                <a:solidFill>
                  <a:schemeClr val="dk1"/>
                </a:solidFill>
              </a:rPr>
              <a:t> → </a:t>
            </a:r>
            <a:r>
              <a:rPr lang="en" sz="1600">
                <a:solidFill>
                  <a:srgbClr val="0000FF"/>
                </a:solidFill>
              </a:rPr>
              <a:t>0.25 MB</a:t>
            </a:r>
            <a:r>
              <a:rPr lang="en" sz="1600">
                <a:solidFill>
                  <a:srgbClr val="000000"/>
                </a:solidFill>
              </a:rPr>
              <a:t> !!!</a:t>
            </a: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Software modification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333" name="Google Shape;333;p39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34" name="Google Shape;334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Tests</a:t>
            </a:r>
            <a:endParaRPr i="1"/>
          </a:p>
        </p:txBody>
      </p:sp>
      <p:sp>
        <p:nvSpPr>
          <p:cNvPr id="341" name="Google Shape;341;p40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RAM monitor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Sampling one waveform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Char char="●"/>
            </a:pPr>
            <a:r>
              <a:rPr lang="en" sz="2000">
                <a:solidFill>
                  <a:srgbClr val="FF0000"/>
                </a:solidFill>
              </a:rPr>
              <a:t>Original</a:t>
            </a:r>
            <a:endParaRPr sz="2000">
              <a:solidFill>
                <a:srgbClr val="FF0000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 i="1">
                <a:solidFill>
                  <a:srgbClr val="000000"/>
                </a:solidFill>
              </a:rPr>
              <a:t>f</a:t>
            </a:r>
            <a:r>
              <a:rPr lang="en" sz="1600" baseline="-25000">
                <a:solidFill>
                  <a:srgbClr val="000000"/>
                </a:solidFill>
              </a:rPr>
              <a:t>full</a:t>
            </a:r>
            <a:r>
              <a:rPr lang="en" sz="1600">
                <a:solidFill>
                  <a:srgbClr val="000000"/>
                </a:solidFill>
              </a:rPr>
              <a:t> = </a:t>
            </a:r>
            <a:r>
              <a:rPr lang="en" sz="1600">
                <a:solidFill>
                  <a:srgbClr val="FF0000"/>
                </a:solidFill>
              </a:rPr>
              <a:t>7629 </a:t>
            </a:r>
            <a:r>
              <a:rPr lang="en" sz="1600">
                <a:solidFill>
                  <a:srgbClr val="000000"/>
                </a:solidFill>
              </a:rPr>
              <a:t>Hz, </a:t>
            </a:r>
            <a:r>
              <a:rPr lang="en" sz="1600" i="1">
                <a:solidFill>
                  <a:srgbClr val="000000"/>
                </a:solidFill>
              </a:rPr>
              <a:t>T</a:t>
            </a:r>
            <a:r>
              <a:rPr lang="en" sz="1600" baseline="-25000">
                <a:solidFill>
                  <a:srgbClr val="000000"/>
                </a:solidFill>
              </a:rPr>
              <a:t>full</a:t>
            </a:r>
            <a:r>
              <a:rPr lang="en" sz="1600">
                <a:solidFill>
                  <a:srgbClr val="000000"/>
                </a:solidFill>
              </a:rPr>
              <a:t> = </a:t>
            </a:r>
            <a:r>
              <a:rPr lang="en" sz="1600">
                <a:solidFill>
                  <a:srgbClr val="FF0000"/>
                </a:solidFill>
              </a:rPr>
              <a:t>131 </a:t>
            </a:r>
            <a:r>
              <a:rPr lang="en" sz="1600" i="1">
                <a:solidFill>
                  <a:srgbClr val="000000"/>
                </a:solidFill>
              </a:rPr>
              <a:t>μ</a:t>
            </a:r>
            <a:r>
              <a:rPr lang="en" sz="1600">
                <a:solidFill>
                  <a:srgbClr val="000000"/>
                </a:solidFill>
              </a:rPr>
              <a:t>s</a:t>
            </a:r>
            <a:endParaRPr sz="16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Extended</a:t>
            </a:r>
            <a:endParaRPr sz="2000">
              <a:solidFill>
                <a:srgbClr val="0000FF"/>
              </a:solidFill>
            </a:endParaRPr>
          </a:p>
          <a:p>
            <a:pPr marL="914400" lvl="1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1600" i="1">
                <a:solidFill>
                  <a:schemeClr val="dk1"/>
                </a:solidFill>
              </a:rPr>
              <a:t>f</a:t>
            </a:r>
            <a:r>
              <a:rPr lang="en" sz="1600" baseline="-25000">
                <a:solidFill>
                  <a:schemeClr val="dk1"/>
                </a:solidFill>
              </a:rPr>
              <a:t>full</a:t>
            </a:r>
            <a:r>
              <a:rPr lang="en" sz="1600">
                <a:solidFill>
                  <a:schemeClr val="dk1"/>
                </a:solidFill>
              </a:rPr>
              <a:t> = </a:t>
            </a:r>
            <a:r>
              <a:rPr lang="en" sz="1600">
                <a:solidFill>
                  <a:srgbClr val="0000FF"/>
                </a:solidFill>
              </a:rPr>
              <a:t>954 </a:t>
            </a:r>
            <a:r>
              <a:rPr lang="en" sz="1600">
                <a:solidFill>
                  <a:schemeClr val="dk1"/>
                </a:solidFill>
              </a:rPr>
              <a:t>Hz, </a:t>
            </a:r>
            <a:r>
              <a:rPr lang="en" sz="1600" i="1">
                <a:solidFill>
                  <a:schemeClr val="dk1"/>
                </a:solidFill>
              </a:rPr>
              <a:t>T</a:t>
            </a:r>
            <a:r>
              <a:rPr lang="en" sz="1600" baseline="-25000">
                <a:solidFill>
                  <a:schemeClr val="dk1"/>
                </a:solidFill>
              </a:rPr>
              <a:t>full</a:t>
            </a:r>
            <a:r>
              <a:rPr lang="en" sz="1600">
                <a:solidFill>
                  <a:schemeClr val="dk1"/>
                </a:solidFill>
              </a:rPr>
              <a:t> = </a:t>
            </a:r>
            <a:r>
              <a:rPr lang="en" sz="1600">
                <a:solidFill>
                  <a:srgbClr val="0000FF"/>
                </a:solidFill>
              </a:rPr>
              <a:t>1049 </a:t>
            </a:r>
            <a:r>
              <a:rPr lang="en" sz="1600" i="1">
                <a:solidFill>
                  <a:schemeClr val="dk1"/>
                </a:solidFill>
              </a:rPr>
              <a:t>μ</a:t>
            </a:r>
            <a:r>
              <a:rPr lang="en" sz="1600">
                <a:solidFill>
                  <a:schemeClr val="dk1"/>
                </a:solidFill>
              </a:rPr>
              <a:t>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42" name="Google Shape;342;p40"/>
          <p:cNvPicPr preferRelativeResize="0"/>
          <p:nvPr/>
        </p:nvPicPr>
        <p:blipFill rotWithShape="1">
          <a:blip r:embed="rId3">
            <a:alphaModFix/>
          </a:blip>
          <a:srcRect t="12188"/>
          <a:stretch/>
        </p:blipFill>
        <p:spPr>
          <a:xfrm>
            <a:off x="836838" y="1852100"/>
            <a:ext cx="497073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0"/>
          <p:cNvPicPr preferRelativeResize="0"/>
          <p:nvPr/>
        </p:nvPicPr>
        <p:blipFill rotWithShape="1">
          <a:blip r:embed="rId4">
            <a:alphaModFix/>
          </a:blip>
          <a:srcRect l="20345" r="26448"/>
          <a:stretch/>
        </p:blipFill>
        <p:spPr>
          <a:xfrm>
            <a:off x="6156200" y="1157163"/>
            <a:ext cx="2676101" cy="2829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40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45" name="Google Shape;345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Results</a:t>
            </a:r>
            <a:endParaRPr i="1"/>
          </a:p>
        </p:txBody>
      </p:sp>
      <p:pic>
        <p:nvPicPr>
          <p:cNvPr id="352" name="Google Shape;3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50" y="1065800"/>
            <a:ext cx="3794825" cy="2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350" y="1065800"/>
            <a:ext cx="3794825" cy="269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41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55" name="Google Shape;355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41"/>
          <p:cNvSpPr txBox="1"/>
          <p:nvPr/>
        </p:nvSpPr>
        <p:spPr>
          <a:xfrm>
            <a:off x="975150" y="3990000"/>
            <a:ext cx="322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f</a:t>
            </a:r>
            <a:r>
              <a:rPr lang="en" sz="1600" baseline="-25000">
                <a:solidFill>
                  <a:schemeClr val="dk1"/>
                </a:solidFill>
              </a:rPr>
              <a:t>full</a:t>
            </a:r>
            <a:r>
              <a:rPr lang="en" sz="1600">
                <a:solidFill>
                  <a:schemeClr val="dk1"/>
                </a:solidFill>
              </a:rPr>
              <a:t> = </a:t>
            </a:r>
            <a:r>
              <a:rPr lang="en" sz="1600">
                <a:solidFill>
                  <a:srgbClr val="FF0000"/>
                </a:solidFill>
              </a:rPr>
              <a:t>7629 </a:t>
            </a:r>
            <a:r>
              <a:rPr lang="en" sz="1600">
                <a:solidFill>
                  <a:schemeClr val="dk1"/>
                </a:solidFill>
              </a:rPr>
              <a:t>Hz, </a:t>
            </a:r>
            <a:r>
              <a:rPr lang="en" sz="1600" i="1">
                <a:solidFill>
                  <a:schemeClr val="dk1"/>
                </a:solidFill>
              </a:rPr>
              <a:t>T</a:t>
            </a:r>
            <a:r>
              <a:rPr lang="en" sz="1600" baseline="-25000">
                <a:solidFill>
                  <a:schemeClr val="dk1"/>
                </a:solidFill>
              </a:rPr>
              <a:t>full</a:t>
            </a:r>
            <a:r>
              <a:rPr lang="en" sz="1600">
                <a:solidFill>
                  <a:schemeClr val="dk1"/>
                </a:solidFill>
              </a:rPr>
              <a:t> = </a:t>
            </a:r>
            <a:r>
              <a:rPr lang="en" sz="1600">
                <a:solidFill>
                  <a:srgbClr val="FF0000"/>
                </a:solidFill>
              </a:rPr>
              <a:t>131 </a:t>
            </a:r>
            <a:r>
              <a:rPr lang="en" sz="1600" i="1">
                <a:solidFill>
                  <a:schemeClr val="dk1"/>
                </a:solidFill>
              </a:rPr>
              <a:t>μ</a:t>
            </a:r>
            <a:r>
              <a:rPr lang="en" sz="1600">
                <a:solidFill>
                  <a:schemeClr val="dk1"/>
                </a:solidFill>
              </a:rPr>
              <a:t>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5034350" y="3990000"/>
            <a:ext cx="322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</a:rPr>
              <a:t>f</a:t>
            </a:r>
            <a:r>
              <a:rPr lang="en" sz="1600" baseline="-25000">
                <a:solidFill>
                  <a:schemeClr val="dk1"/>
                </a:solidFill>
              </a:rPr>
              <a:t>full</a:t>
            </a:r>
            <a:r>
              <a:rPr lang="en" sz="1600">
                <a:solidFill>
                  <a:schemeClr val="dk1"/>
                </a:solidFill>
              </a:rPr>
              <a:t> = </a:t>
            </a:r>
            <a:r>
              <a:rPr lang="en" sz="1600">
                <a:solidFill>
                  <a:srgbClr val="0000FF"/>
                </a:solidFill>
              </a:rPr>
              <a:t>954 </a:t>
            </a:r>
            <a:r>
              <a:rPr lang="en" sz="1600">
                <a:solidFill>
                  <a:schemeClr val="dk1"/>
                </a:solidFill>
              </a:rPr>
              <a:t>Hz, </a:t>
            </a:r>
            <a:r>
              <a:rPr lang="en" sz="1600" i="1">
                <a:solidFill>
                  <a:schemeClr val="dk1"/>
                </a:solidFill>
              </a:rPr>
              <a:t>T</a:t>
            </a:r>
            <a:r>
              <a:rPr lang="en" sz="1600" baseline="-25000">
                <a:solidFill>
                  <a:schemeClr val="dk1"/>
                </a:solidFill>
              </a:rPr>
              <a:t>full</a:t>
            </a:r>
            <a:r>
              <a:rPr lang="en" sz="1600">
                <a:solidFill>
                  <a:schemeClr val="dk1"/>
                </a:solidFill>
              </a:rPr>
              <a:t> = </a:t>
            </a:r>
            <a:r>
              <a:rPr lang="en" sz="1600">
                <a:solidFill>
                  <a:srgbClr val="0000FF"/>
                </a:solidFill>
              </a:rPr>
              <a:t>1049 </a:t>
            </a:r>
            <a:r>
              <a:rPr lang="en" sz="1600" i="1">
                <a:solidFill>
                  <a:schemeClr val="dk1"/>
                </a:solidFill>
              </a:rPr>
              <a:t>μ</a:t>
            </a:r>
            <a:r>
              <a:rPr lang="en" sz="1600">
                <a:solidFill>
                  <a:schemeClr val="dk1"/>
                </a:solidFill>
              </a:rPr>
              <a:t>s</a:t>
            </a:r>
            <a:endParaRPr sz="1600"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/>
          </p:nvPr>
        </p:nvSpPr>
        <p:spPr>
          <a:xfrm>
            <a:off x="311700" y="1287600"/>
            <a:ext cx="8520600" cy="21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/>
              <a:t>The Experiment</a:t>
            </a:r>
            <a:endParaRPr sz="3500"/>
          </a:p>
        </p:txBody>
      </p:sp>
      <p:grpSp>
        <p:nvGrpSpPr>
          <p:cNvPr id="75" name="Google Shape;75;p15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76" name="Google Shape;76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Conclusion</a:t>
            </a:r>
            <a:endParaRPr i="1"/>
          </a:p>
        </p:txBody>
      </p:sp>
      <p:grpSp>
        <p:nvGrpSpPr>
          <p:cNvPr id="364" name="Google Shape;364;p42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65" name="Google Shape;36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" name="Google Shape;367;p42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Buggy waveform behavior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Front-end decimation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Not practical for DAQ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2665675" y="3770875"/>
            <a:ext cx="6154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Lock-in+PID with Oscilloscope Application</a:t>
            </a:r>
            <a:endParaRPr sz="2500">
              <a:solidFill>
                <a:schemeClr val="dk1"/>
              </a:solidFill>
            </a:endParaRPr>
          </a:p>
        </p:txBody>
      </p:sp>
      <p:cxnSp>
        <p:nvCxnSpPr>
          <p:cNvPr id="369" name="Google Shape;369;p42"/>
          <p:cNvCxnSpPr/>
          <p:nvPr/>
        </p:nvCxnSpPr>
        <p:spPr>
          <a:xfrm>
            <a:off x="2700000" y="3912400"/>
            <a:ext cx="6132300" cy="295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42"/>
          <p:cNvCxnSpPr/>
          <p:nvPr/>
        </p:nvCxnSpPr>
        <p:spPr>
          <a:xfrm flipH="1">
            <a:off x="2700000" y="3912400"/>
            <a:ext cx="6132300" cy="295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Streaming Application</a:t>
            </a:r>
            <a:endParaRPr/>
          </a:p>
        </p:txBody>
      </p:sp>
      <p:pic>
        <p:nvPicPr>
          <p:cNvPr id="376" name="Google Shape;3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573" y="927988"/>
            <a:ext cx="5958876" cy="36189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7" name="Google Shape;377;p43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78" name="Google Shape;37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Tests &amp; Results</a:t>
            </a:r>
            <a:endParaRPr i="1"/>
          </a:p>
        </p:txBody>
      </p:sp>
      <p:sp>
        <p:nvSpPr>
          <p:cNvPr id="385" name="Google Shape;385;p44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Assumption for default allocation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16</a:t>
            </a:r>
            <a:r>
              <a:rPr lang="en" sz="1600" baseline="30000">
                <a:solidFill>
                  <a:schemeClr val="dk1"/>
                </a:solidFill>
              </a:rPr>
              <a:t>4</a:t>
            </a:r>
            <a:r>
              <a:rPr lang="en" sz="1600">
                <a:solidFill>
                  <a:schemeClr val="dk1"/>
                </a:solidFill>
              </a:rPr>
              <a:t> bytes = 65 KB = 32,768 samples (16 bits / sample)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i="1">
                <a:solidFill>
                  <a:schemeClr val="dk1"/>
                </a:solidFill>
              </a:rPr>
              <a:t>f</a:t>
            </a:r>
            <a:r>
              <a:rPr lang="en" sz="1600" baseline="-25000">
                <a:solidFill>
                  <a:schemeClr val="dk1"/>
                </a:solidFill>
              </a:rPr>
              <a:t>full</a:t>
            </a:r>
            <a:r>
              <a:rPr lang="en" sz="1600">
                <a:solidFill>
                  <a:schemeClr val="dk1"/>
                </a:solidFill>
              </a:rPr>
              <a:t> = 3815 Hz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125 MS/s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87" name="Google Shape;38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9" name="Google Shape;38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75" y="2359400"/>
            <a:ext cx="3719275" cy="2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Tests &amp; Results</a:t>
            </a:r>
            <a:endParaRPr i="1"/>
          </a:p>
        </p:txBody>
      </p:sp>
      <p:sp>
        <p:nvSpPr>
          <p:cNvPr id="395" name="Google Shape;395;p4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0000FF"/>
                </a:solidFill>
              </a:rPr>
              <a:t>Assumption </a:t>
            </a:r>
            <a:r>
              <a:rPr lang="en" sz="2000">
                <a:solidFill>
                  <a:schemeClr val="dk1"/>
                </a:solidFill>
              </a:rPr>
              <a:t>vs. </a:t>
            </a:r>
            <a:r>
              <a:rPr lang="en" sz="2000">
                <a:solidFill>
                  <a:srgbClr val="FF0000"/>
                </a:solidFill>
              </a:rPr>
              <a:t>verification</a:t>
            </a:r>
            <a:endParaRPr sz="2000">
              <a:solidFill>
                <a:srgbClr val="FF0000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rgbClr val="0000FF"/>
                </a:solidFill>
              </a:rPr>
              <a:t>16</a:t>
            </a:r>
            <a:r>
              <a:rPr lang="en" sz="1600" baseline="30000">
                <a:solidFill>
                  <a:srgbClr val="0000FF"/>
                </a:solidFill>
              </a:rPr>
              <a:t>4</a:t>
            </a:r>
            <a:r>
              <a:rPr lang="en" sz="1600">
                <a:solidFill>
                  <a:schemeClr val="dk1"/>
                </a:solidFill>
              </a:rPr>
              <a:t> bytes = </a:t>
            </a:r>
            <a:r>
              <a:rPr lang="en" sz="1600">
                <a:solidFill>
                  <a:srgbClr val="0000FF"/>
                </a:solidFill>
              </a:rPr>
              <a:t>65</a:t>
            </a:r>
            <a:r>
              <a:rPr lang="en" sz="1600">
                <a:solidFill>
                  <a:schemeClr val="dk1"/>
                </a:solidFill>
              </a:rPr>
              <a:t> KB = </a:t>
            </a:r>
            <a:r>
              <a:rPr lang="en" sz="1600">
                <a:solidFill>
                  <a:srgbClr val="0000FF"/>
                </a:solidFill>
              </a:rPr>
              <a:t>32,768</a:t>
            </a:r>
            <a:r>
              <a:rPr lang="en" sz="1600">
                <a:solidFill>
                  <a:schemeClr val="dk1"/>
                </a:solidFill>
              </a:rPr>
              <a:t> samples → </a:t>
            </a:r>
            <a:r>
              <a:rPr lang="en" sz="1600">
                <a:solidFill>
                  <a:srgbClr val="FF0000"/>
                </a:solidFill>
              </a:rPr>
              <a:t>16</a:t>
            </a:r>
            <a:r>
              <a:rPr lang="en" sz="1600" baseline="30000">
                <a:solidFill>
                  <a:srgbClr val="FF0000"/>
                </a:solidFill>
              </a:rPr>
              <a:t>4</a:t>
            </a:r>
            <a:r>
              <a:rPr lang="en" sz="1600">
                <a:solidFill>
                  <a:srgbClr val="FF0000"/>
                </a:solidFill>
              </a:rPr>
              <a:t>/2</a:t>
            </a:r>
            <a:r>
              <a:rPr lang="en" sz="1600">
                <a:solidFill>
                  <a:schemeClr val="dk1"/>
                </a:solidFill>
              </a:rPr>
              <a:t> bytes = </a:t>
            </a:r>
            <a:r>
              <a:rPr lang="en" sz="1600">
                <a:solidFill>
                  <a:srgbClr val="FF0000"/>
                </a:solidFill>
              </a:rPr>
              <a:t>32 </a:t>
            </a:r>
            <a:r>
              <a:rPr lang="en" sz="1600">
                <a:solidFill>
                  <a:schemeClr val="dk1"/>
                </a:solidFill>
              </a:rPr>
              <a:t>KB = </a:t>
            </a:r>
            <a:r>
              <a:rPr lang="en" sz="1600">
                <a:solidFill>
                  <a:srgbClr val="FF0000"/>
                </a:solidFill>
              </a:rPr>
              <a:t>16,400</a:t>
            </a:r>
            <a:r>
              <a:rPr lang="en" sz="1600">
                <a:solidFill>
                  <a:schemeClr val="dk1"/>
                </a:solidFill>
              </a:rPr>
              <a:t> samples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i="1">
                <a:solidFill>
                  <a:schemeClr val="dk1"/>
                </a:solidFill>
              </a:rPr>
              <a:t>f</a:t>
            </a:r>
            <a:r>
              <a:rPr lang="en" sz="1600" baseline="-25000">
                <a:solidFill>
                  <a:schemeClr val="dk1"/>
                </a:solidFill>
              </a:rPr>
              <a:t>full</a:t>
            </a:r>
            <a:r>
              <a:rPr lang="en" sz="1600">
                <a:solidFill>
                  <a:schemeClr val="dk1"/>
                </a:solidFill>
              </a:rPr>
              <a:t> = </a:t>
            </a:r>
            <a:r>
              <a:rPr lang="en" sz="1600">
                <a:solidFill>
                  <a:srgbClr val="0000FF"/>
                </a:solidFill>
              </a:rPr>
              <a:t>3815</a:t>
            </a:r>
            <a:r>
              <a:rPr lang="en" sz="1600">
                <a:solidFill>
                  <a:schemeClr val="dk1"/>
                </a:solidFill>
              </a:rPr>
              <a:t> Hz → </a:t>
            </a:r>
            <a:r>
              <a:rPr lang="en" sz="1600" i="1">
                <a:solidFill>
                  <a:schemeClr val="dk1"/>
                </a:solidFill>
              </a:rPr>
              <a:t>f</a:t>
            </a:r>
            <a:r>
              <a:rPr lang="en" sz="1600" baseline="-25000">
                <a:solidFill>
                  <a:schemeClr val="dk1"/>
                </a:solidFill>
              </a:rPr>
              <a:t>full</a:t>
            </a:r>
            <a:r>
              <a:rPr lang="en" sz="1600">
                <a:solidFill>
                  <a:schemeClr val="dk1"/>
                </a:solidFill>
              </a:rPr>
              <a:t> = </a:t>
            </a:r>
            <a:r>
              <a:rPr lang="en" sz="1600">
                <a:solidFill>
                  <a:srgbClr val="FF0000"/>
                </a:solidFill>
              </a:rPr>
              <a:t>7629</a:t>
            </a:r>
            <a:r>
              <a:rPr lang="en" sz="1600">
                <a:solidFill>
                  <a:schemeClr val="dk1"/>
                </a:solidFill>
              </a:rPr>
              <a:t> Hz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rgbClr val="0000FF"/>
                </a:solidFill>
              </a:rPr>
              <a:t>125 </a:t>
            </a:r>
            <a:r>
              <a:rPr lang="en" sz="1600">
                <a:solidFill>
                  <a:schemeClr val="dk1"/>
                </a:solidFill>
              </a:rPr>
              <a:t>MS/s → </a:t>
            </a:r>
            <a:r>
              <a:rPr lang="en" sz="1600">
                <a:solidFill>
                  <a:srgbClr val="FF0000"/>
                </a:solidFill>
              </a:rPr>
              <a:t>62.5</a:t>
            </a:r>
            <a:r>
              <a:rPr lang="en" sz="1600">
                <a:solidFill>
                  <a:schemeClr val="dk1"/>
                </a:solidFill>
              </a:rPr>
              <a:t> MS/s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endParaRPr sz="1600">
              <a:solidFill>
                <a:srgbClr val="FF0000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endParaRPr sz="1600">
              <a:solidFill>
                <a:srgbClr val="FF0000"/>
              </a:solidFill>
            </a:endParaRPr>
          </a:p>
        </p:txBody>
      </p:sp>
      <p:pic>
        <p:nvPicPr>
          <p:cNvPr id="396" name="Google Shape;3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075" y="2359400"/>
            <a:ext cx="3719275" cy="2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650" y="2359400"/>
            <a:ext cx="3719275" cy="23968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45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399" name="Google Shape;399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1" name="Google Shape;401;p45"/>
          <p:cNvPicPr preferRelativeResize="0"/>
          <p:nvPr/>
        </p:nvPicPr>
        <p:blipFill rotWithShape="1">
          <a:blip r:embed="rId7">
            <a:alphaModFix/>
          </a:blip>
          <a:srcRect t="12188"/>
          <a:stretch/>
        </p:blipFill>
        <p:spPr>
          <a:xfrm>
            <a:off x="3861575" y="292625"/>
            <a:ext cx="497072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Conclusion</a:t>
            </a:r>
            <a:endParaRPr i="1"/>
          </a:p>
        </p:txBody>
      </p:sp>
      <p:grpSp>
        <p:nvGrpSpPr>
          <p:cNvPr id="407" name="Google Shape;407;p46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408" name="Google Shape;40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4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Sampling rate field is buggy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Issues remain in newest ecosystem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Also not a practical for DAQ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11" name="Google Shape;411;p46"/>
          <p:cNvSpPr txBox="1"/>
          <p:nvPr/>
        </p:nvSpPr>
        <p:spPr>
          <a:xfrm>
            <a:off x="4610400" y="3770875"/>
            <a:ext cx="4221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Data Streaming Application</a:t>
            </a:r>
            <a:endParaRPr sz="2500">
              <a:solidFill>
                <a:schemeClr val="dk1"/>
              </a:solidFill>
            </a:endParaRPr>
          </a:p>
        </p:txBody>
      </p:sp>
      <p:cxnSp>
        <p:nvCxnSpPr>
          <p:cNvPr id="412" name="Google Shape;412;p46"/>
          <p:cNvCxnSpPr/>
          <p:nvPr/>
        </p:nvCxnSpPr>
        <p:spPr>
          <a:xfrm>
            <a:off x="4689150" y="3912400"/>
            <a:ext cx="4076400" cy="295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 flipH="1">
            <a:off x="4689230" y="3912400"/>
            <a:ext cx="4076100" cy="295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DMA Code Structure</a:t>
            </a:r>
            <a:endParaRPr i="1"/>
          </a:p>
        </p:txBody>
      </p:sp>
      <p:sp>
        <p:nvSpPr>
          <p:cNvPr id="419" name="Google Shape;419;p47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Configure signal units, decimation, and trigger source and level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Get reserved memory region address and size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Set DMA buffer address and size for each input channel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Continuously acquire data until buffer is full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Read data from buffer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Process and save data to external file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420" name="Google Shape;420;p47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421" name="Google Shape;42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DMA Tests &amp; Results</a:t>
            </a:r>
            <a:endParaRPr i="1"/>
          </a:p>
        </p:txBody>
      </p:sp>
      <p:sp>
        <p:nvSpPr>
          <p:cNvPr id="428" name="Google Shape;428;p48"/>
          <p:cNvSpPr txBox="1">
            <a:spLocks noGrp="1"/>
          </p:cNvSpPr>
          <p:nvPr>
            <p:ph type="body" idx="1"/>
          </p:nvPr>
        </p:nvSpPr>
        <p:spPr>
          <a:xfrm>
            <a:off x="6660650" y="567925"/>
            <a:ext cx="1907700" cy="839700"/>
          </a:xfrm>
          <a:prstGeom prst="rect">
            <a:avLst/>
          </a:prstGeom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00">
                <a:solidFill>
                  <a:schemeClr val="dk1"/>
                </a:solidFill>
              </a:rPr>
              <a:t>2 MB / channel</a:t>
            </a:r>
            <a:endParaRPr sz="20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00" i="1">
                <a:solidFill>
                  <a:schemeClr val="dk1"/>
                </a:solidFill>
              </a:rPr>
              <a:t>f</a:t>
            </a:r>
            <a:r>
              <a:rPr lang="en" sz="2000" baseline="-25000">
                <a:solidFill>
                  <a:schemeClr val="dk1"/>
                </a:solidFill>
              </a:rPr>
              <a:t>full </a:t>
            </a:r>
            <a:r>
              <a:rPr lang="en" sz="2000">
                <a:solidFill>
                  <a:schemeClr val="dk1"/>
                </a:solidFill>
              </a:rPr>
              <a:t>= 238 Hz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429" name="Google Shape;429;p48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430" name="Google Shape;430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2" name="Google Shape;4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8600" y="1530563"/>
            <a:ext cx="3985751" cy="269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650" y="1530564"/>
            <a:ext cx="3985751" cy="26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Background</a:t>
            </a: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Interactions b/w photons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Rb atoms &amp; Rydberg states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Optical cavity</a:t>
            </a: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Advantages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Better photon control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Minimize information loss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Experimental repeatability</a:t>
            </a: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Probe &amp; control beams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84" name="Google Shape;84;p16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374" y="2136300"/>
            <a:ext cx="2704300" cy="19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Setup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l="4015" r="13530"/>
          <a:stretch/>
        </p:blipFill>
        <p:spPr>
          <a:xfrm>
            <a:off x="4737775" y="1189275"/>
            <a:ext cx="3829524" cy="261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l="11688" t="4661" r="9707" b="9"/>
          <a:stretch/>
        </p:blipFill>
        <p:spPr>
          <a:xfrm>
            <a:off x="576700" y="1189274"/>
            <a:ext cx="3829524" cy="261254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576700" y="3801825"/>
            <a:ext cx="3829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Controls &amp; prepares lasers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737800" y="3801825"/>
            <a:ext cx="3829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Hosts the optical cavity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97" name="Google Shape;97;p17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98" name="Google Shape;9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88" y="1221063"/>
            <a:ext cx="3989649" cy="2282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838" y="1221063"/>
            <a:ext cx="3989652" cy="224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4701838" y="3465238"/>
            <a:ext cx="398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NI PXIe-1078 chassis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452463" y="3465238"/>
            <a:ext cx="398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Experimental control system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09" name="Google Shape;109;p18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110" name="Google Shape;11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925" y="792838"/>
            <a:ext cx="4831400" cy="355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865325"/>
            <a:ext cx="3753600" cy="19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dk1"/>
                </a:solidFill>
              </a:rPr>
              <a:t>VITO</a:t>
            </a:r>
            <a:endParaRPr sz="2000" b="1" i="1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000">
                <a:solidFill>
                  <a:schemeClr val="dk1"/>
                </a:solidFill>
              </a:rPr>
              <a:t>Main control of the platform</a:t>
            </a:r>
            <a:endParaRPr sz="2000">
              <a:solidFill>
                <a:schemeClr val="dk1"/>
              </a:solidFill>
            </a:endParaRPr>
          </a:p>
          <a:p>
            <a:pPr marL="457200" lvl="0" indent="-3683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000">
                <a:solidFill>
                  <a:schemeClr val="dk1"/>
                </a:solidFill>
              </a:rPr>
              <a:t>Home-made LabVIEW program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19" name="Google Shape;119;p19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311700" y="1092550"/>
            <a:ext cx="85206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b="1">
                <a:solidFill>
                  <a:schemeClr val="dk1"/>
                </a:solidFill>
              </a:rPr>
              <a:t>Lab</a:t>
            </a:r>
            <a:r>
              <a:rPr lang="en" sz="2000">
                <a:solidFill>
                  <a:schemeClr val="dk1"/>
                </a:solidFill>
              </a:rPr>
              <a:t>oratory </a:t>
            </a:r>
            <a:r>
              <a:rPr lang="en" sz="2000" b="1">
                <a:solidFill>
                  <a:schemeClr val="dk1"/>
                </a:solidFill>
              </a:rPr>
              <a:t>V</a:t>
            </a:r>
            <a:r>
              <a:rPr lang="en" sz="2000">
                <a:solidFill>
                  <a:schemeClr val="dk1"/>
                </a:solidFill>
              </a:rPr>
              <a:t>irtual </a:t>
            </a:r>
            <a:r>
              <a:rPr lang="en" sz="2000" b="1">
                <a:solidFill>
                  <a:schemeClr val="dk1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nstrument </a:t>
            </a:r>
            <a:r>
              <a:rPr lang="en" sz="2000" b="1">
                <a:solidFill>
                  <a:schemeClr val="dk1"/>
                </a:solidFill>
              </a:rPr>
              <a:t>E</a:t>
            </a:r>
            <a:r>
              <a:rPr lang="en" sz="2000">
                <a:solidFill>
                  <a:schemeClr val="dk1"/>
                </a:solidFill>
              </a:rPr>
              <a:t>ngineering </a:t>
            </a:r>
            <a:r>
              <a:rPr lang="en" sz="2000" b="1">
                <a:solidFill>
                  <a:schemeClr val="dk1"/>
                </a:solidFill>
              </a:rPr>
              <a:t>W</a:t>
            </a:r>
            <a:r>
              <a:rPr lang="en" sz="2000">
                <a:solidFill>
                  <a:schemeClr val="dk1"/>
                </a:solidFill>
              </a:rPr>
              <a:t>orkbench — 2015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Design platform &amp; development environment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25" y="2047875"/>
            <a:ext cx="4753049" cy="19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775" y="2047875"/>
            <a:ext cx="2507408" cy="194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731225" y="3990475"/>
            <a:ext cx="47532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Block Diagram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5837775" y="3990475"/>
            <a:ext cx="25074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Front Panel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32" name="Google Shape;132;p20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133" name="Google Shape;133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4" descr="https://lh7-us.googleusercontent.com/slidesz/AGV_vUeuyFIDXNe7_0jeC1lDR-JJaz018HspJkhfiKZ-VY3vzsgm9iOlVIpltlMbPOYCVUSETqrvdEd2JiqJLkPUV8k3umpkhLCK9xj2gfLe0hbYeLu3DSZerbyOQVIItw1CjO6b0EL-qk93xre7mYDu8Ugk0tEw-gM=s2048?key=r17JZDVSvQ-0C5P8fxGAi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" y="195064"/>
            <a:ext cx="2959915" cy="72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311700" y="1088136"/>
            <a:ext cx="4260300" cy="3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Subscription starting in 2022</a:t>
            </a:r>
            <a:endParaRPr sz="20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Migration to open source alternatives</a:t>
            </a:r>
            <a:endParaRPr sz="20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Cost reduction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Development efficiency</a:t>
            </a:r>
            <a:endParaRPr sz="160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Experimental adaptability</a:t>
            </a:r>
            <a:endParaRPr sz="160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3 Modules of interest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675" y="1164325"/>
            <a:ext cx="3989652" cy="224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710650" y="3408500"/>
            <a:ext cx="3989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NI PXIe-1078 chassis</a:t>
            </a:r>
            <a:endParaRPr sz="2000">
              <a:solidFill>
                <a:schemeClr val="dk1"/>
              </a:solidFill>
            </a:endParaRPr>
          </a:p>
        </p:txBody>
      </p:sp>
      <p:grpSp>
        <p:nvGrpSpPr>
          <p:cNvPr id="143" name="Google Shape;143;p21"/>
          <p:cNvGrpSpPr/>
          <p:nvPr/>
        </p:nvGrpSpPr>
        <p:grpSpPr>
          <a:xfrm>
            <a:off x="81225" y="4609600"/>
            <a:ext cx="8967125" cy="497675"/>
            <a:chOff x="81225" y="4609600"/>
            <a:chExt cx="8967125" cy="497675"/>
          </a:xfrm>
        </p:grpSpPr>
        <p:pic>
          <p:nvPicPr>
            <p:cNvPr id="144" name="Google Shape;14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47800" y="4636202"/>
              <a:ext cx="1200550" cy="4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25" y="4609600"/>
              <a:ext cx="1058700" cy="49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8" name="Picture 4" descr="https://lh7-us.googleusercontent.com/slidesz/AGV_vUeuyFIDXNe7_0jeC1lDR-JJaz018HspJkhfiKZ-VY3vzsgm9iOlVIpltlMbPOYCVUSETqrvdEd2JiqJLkPUV8k3umpkhLCK9xj2gfLe0hbYeLu3DSZerbyOQVIItw1CjO6b0EL-qk93xre7mYDu8Ugk0tEw-gM=s2048?key=r17JZDVSvQ-0C5P8fxGAi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" y="195064"/>
            <a:ext cx="2959915" cy="72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Affichage à l'écran (16:9)</PresentationFormat>
  <Paragraphs>178</Paragraphs>
  <Slides>36</Slides>
  <Notes>36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9" baseType="lpstr">
      <vt:lpstr>Arial</vt:lpstr>
      <vt:lpstr>Consolas</vt:lpstr>
      <vt:lpstr>Simple Light</vt:lpstr>
      <vt:lpstr>Software &amp; Hardware Migration for Analog &amp; Digital I/O in Rydberg-Assisted  Quantum Engineering of Light Experiment</vt:lpstr>
      <vt:lpstr>Présentation PowerPoint</vt:lpstr>
      <vt:lpstr>The Experiment</vt:lpstr>
      <vt:lpstr>Theoretical Background</vt:lpstr>
      <vt:lpstr>Experimental Setup</vt:lpstr>
      <vt:lpstr>Hardware</vt:lpstr>
      <vt:lpstr>Software</vt:lpstr>
      <vt:lpstr>Présentation PowerPoint</vt:lpstr>
      <vt:lpstr>Présentation PowerPoint</vt:lpstr>
      <vt:lpstr>NI PXI-6713 Analog Output</vt:lpstr>
      <vt:lpstr>NI 6581 Digital I/O &amp; NI 5761 Analog Input</vt:lpstr>
      <vt:lpstr>Replacing NI FPGA Modules</vt:lpstr>
      <vt:lpstr>Digilent Cmod A7-35T as Digital I/O</vt:lpstr>
      <vt:lpstr>Red Pitaya STEMlab 125-14 as Analog Input</vt:lpstr>
      <vt:lpstr>Experimental Data Acquisition</vt:lpstr>
      <vt:lpstr>Red Pitaya: Input Data Memory Storage &amp; Extension</vt:lpstr>
      <vt:lpstr>Deep Memory Acquisition (DMA)</vt:lpstr>
      <vt:lpstr>Homodyne Detection System with Red Pitaya  </vt:lpstr>
      <vt:lpstr>Homodyne Detection System with Red Pitaya </vt:lpstr>
      <vt:lpstr>Homodyne Detection System with Red Pitaya</vt:lpstr>
      <vt:lpstr>Red Pitaya: Intrinsic Electronic Noise</vt:lpstr>
      <vt:lpstr>Homodyne Detection System</vt:lpstr>
      <vt:lpstr>Homodyne Detection System</vt:lpstr>
      <vt:lpstr>Conclusion</vt:lpstr>
      <vt:lpstr>Annex</vt:lpstr>
      <vt:lpstr>Lock-in+PID with Oscilloscope Application</vt:lpstr>
      <vt:lpstr>Methodology</vt:lpstr>
      <vt:lpstr>Tests</vt:lpstr>
      <vt:lpstr>Results</vt:lpstr>
      <vt:lpstr>Conclusion</vt:lpstr>
      <vt:lpstr>Data Streaming Application</vt:lpstr>
      <vt:lpstr>Tests &amp; Results</vt:lpstr>
      <vt:lpstr>Tests &amp; Results</vt:lpstr>
      <vt:lpstr>Conclusion</vt:lpstr>
      <vt:lpstr>DMA Code Structure</vt:lpstr>
      <vt:lpstr>DMA Tests &amp;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&amp; Hardware Migration for Analog &amp; Digital I/O in Rydberg-Assisted  Quantum Engineering of Light Experiment</dc:title>
  <cp:lastModifiedBy>photquant</cp:lastModifiedBy>
  <cp:revision>1</cp:revision>
  <dcterms:modified xsi:type="dcterms:W3CDTF">2024-07-03T11:07:28Z</dcterms:modified>
</cp:coreProperties>
</file>